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1" r:id="rId4"/>
    <p:sldId id="260" r:id="rId5"/>
    <p:sldId id="259" r:id="rId6"/>
    <p:sldId id="266" r:id="rId7"/>
    <p:sldId id="267" r:id="rId8"/>
    <p:sldId id="268" r:id="rId9"/>
    <p:sldId id="269" r:id="rId10"/>
    <p:sldId id="299" r:id="rId11"/>
    <p:sldId id="298" r:id="rId12"/>
    <p:sldId id="278" r:id="rId13"/>
    <p:sldId id="290"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1832"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347F7-331E-46A6-B1E6-A4D87078636B}" type="datetimeFigureOut">
              <a:rPr lang="en-SG" smtClean="0"/>
              <a:t>7/26/19</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F914B-7420-4B80-A796-5C0D5B31BEFD}" type="slidenum">
              <a:rPr lang="en-SG" smtClean="0"/>
              <a:t>‹#›</a:t>
            </a:fld>
            <a:endParaRPr lang="en-SG"/>
          </a:p>
        </p:txBody>
      </p:sp>
    </p:spTree>
    <p:extLst>
      <p:ext uri="{BB962C8B-B14F-4D97-AF65-F5344CB8AC3E}">
        <p14:creationId xmlns:p14="http://schemas.microsoft.com/office/powerpoint/2010/main" val="260723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9F78B46D-B44E-4189-8195-E45F7793C1C3}" type="datetimeFigureOut">
              <a:rPr lang="en-SG" smtClean="0"/>
              <a:t>7/26/19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432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F78B46D-B44E-4189-8195-E45F7793C1C3}" type="datetimeFigureOut">
              <a:rPr lang="en-SG" smtClean="0"/>
              <a:t>7/26/19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23315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F78B46D-B44E-4189-8195-E45F7793C1C3}" type="datetimeFigureOut">
              <a:rPr lang="en-SG" smtClean="0"/>
              <a:t>7/26/19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282465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9F78B46D-B44E-4189-8195-E45F7793C1C3}" type="datetimeFigureOut">
              <a:rPr lang="en-SG" smtClean="0"/>
              <a:t>7/26/19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234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78B46D-B44E-4189-8195-E45F7793C1C3}" type="datetimeFigureOut">
              <a:rPr lang="en-SG" smtClean="0"/>
              <a:t>7/26/19</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190587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9F78B46D-B44E-4189-8195-E45F7793C1C3}" type="datetimeFigureOut">
              <a:rPr lang="en-SG" smtClean="0"/>
              <a:t>7/26/19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40741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9F78B46D-B44E-4189-8195-E45F7793C1C3}" type="datetimeFigureOut">
              <a:rPr lang="en-SG" smtClean="0"/>
              <a:t>7/26/19</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67956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9F78B46D-B44E-4189-8195-E45F7793C1C3}" type="datetimeFigureOut">
              <a:rPr lang="en-SG" smtClean="0"/>
              <a:t>7/26/19</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14529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8B46D-B44E-4189-8195-E45F7793C1C3}" type="datetimeFigureOut">
              <a:rPr lang="en-SG" smtClean="0"/>
              <a:t>7/26/19</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365152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8B46D-B44E-4189-8195-E45F7793C1C3}" type="datetimeFigureOut">
              <a:rPr lang="en-SG" smtClean="0"/>
              <a:t>7/26/19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116423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78B46D-B44E-4189-8195-E45F7793C1C3}" type="datetimeFigureOut">
              <a:rPr lang="en-SG" smtClean="0"/>
              <a:t>7/26/19</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E03A4BF-4A5F-4676-8E77-7C90AF5544C4}" type="slidenum">
              <a:rPr lang="en-SG" smtClean="0"/>
              <a:t>‹#›</a:t>
            </a:fld>
            <a:endParaRPr lang="en-SG"/>
          </a:p>
        </p:txBody>
      </p:sp>
    </p:spTree>
    <p:extLst>
      <p:ext uri="{BB962C8B-B14F-4D97-AF65-F5344CB8AC3E}">
        <p14:creationId xmlns:p14="http://schemas.microsoft.com/office/powerpoint/2010/main" val="5778690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8B46D-B44E-4189-8195-E45F7793C1C3}" type="datetimeFigureOut">
              <a:rPr lang="en-SG" smtClean="0"/>
              <a:t>7/26/19</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3A4BF-4A5F-4676-8E77-7C90AF5544C4}" type="slidenum">
              <a:rPr lang="en-SG" smtClean="0"/>
              <a:t>‹#›</a:t>
            </a:fld>
            <a:endParaRPr lang="en-SG"/>
          </a:p>
        </p:txBody>
      </p:sp>
    </p:spTree>
    <p:extLst>
      <p:ext uri="{BB962C8B-B14F-4D97-AF65-F5344CB8AC3E}">
        <p14:creationId xmlns:p14="http://schemas.microsoft.com/office/powerpoint/2010/main" val="326378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766" y="4149080"/>
            <a:ext cx="9144000" cy="830997"/>
          </a:xfrm>
          <a:prstGeom prst="rect">
            <a:avLst/>
          </a:prstGeom>
          <a:noFill/>
        </p:spPr>
        <p:txBody>
          <a:bodyPr wrap="square" rtlCol="0">
            <a:spAutoFit/>
          </a:bodyPr>
          <a:lstStyle/>
          <a:p>
            <a:pPr algn="ctr"/>
            <a:r>
              <a:rPr lang="en-US" sz="4800" dirty="0" smtClean="0">
                <a:solidFill>
                  <a:srgbClr val="FF0000"/>
                </a:solidFill>
                <a:latin typeface="KG Corner of the Sky" pitchFamily="2" charset="0"/>
              </a:rPr>
              <a:t>Intermediate Science</a:t>
            </a:r>
            <a:endParaRPr lang="en-SG" sz="4800" dirty="0">
              <a:solidFill>
                <a:srgbClr val="FF0000"/>
              </a:solidFill>
              <a:latin typeface="KG Corner of the Sky" pitchFamily="2" charset="0"/>
            </a:endParaRPr>
          </a:p>
        </p:txBody>
      </p:sp>
    </p:spTree>
    <p:extLst>
      <p:ext uri="{BB962C8B-B14F-4D97-AF65-F5344CB8AC3E}">
        <p14:creationId xmlns:p14="http://schemas.microsoft.com/office/powerpoint/2010/main" val="10735756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 y="404664"/>
            <a:ext cx="9143999" cy="861774"/>
          </a:xfrm>
          <a:prstGeom prst="rect">
            <a:avLst/>
          </a:prstGeom>
          <a:noFill/>
        </p:spPr>
        <p:txBody>
          <a:bodyPr wrap="square" rtlCol="0">
            <a:spAutoFit/>
          </a:bodyPr>
          <a:lstStyle/>
          <a:p>
            <a:pPr algn="ctr"/>
            <a:r>
              <a:rPr lang="en-US" sz="5000" dirty="0" smtClean="0">
                <a:solidFill>
                  <a:srgbClr val="FE0002"/>
                </a:solidFill>
                <a:effectLst>
                  <a:outerShdw blurRad="63500" sx="102000" sy="102000" algn="ctr" rotWithShape="0">
                    <a:prstClr val="black">
                      <a:alpha val="40000"/>
                    </a:prstClr>
                  </a:outerShdw>
                </a:effectLst>
                <a:latin typeface="lucy" pitchFamily="34" charset="0"/>
              </a:rPr>
              <a:t>Science</a:t>
            </a:r>
            <a:endParaRPr lang="en-SG" sz="5000" dirty="0">
              <a:solidFill>
                <a:srgbClr val="FE0002"/>
              </a:solidFill>
              <a:effectLst>
                <a:outerShdw blurRad="63500" sx="102000" sy="102000" algn="ctr" rotWithShape="0">
                  <a:prstClr val="black">
                    <a:alpha val="40000"/>
                  </a:prstClr>
                </a:outerShdw>
              </a:effectLst>
              <a:latin typeface="lucy" pitchFamily="34" charset="0"/>
            </a:endParaRPr>
          </a:p>
        </p:txBody>
      </p:sp>
      <p:sp>
        <p:nvSpPr>
          <p:cNvPr id="3" name="TextBox 2"/>
          <p:cNvSpPr txBox="1"/>
          <p:nvPr/>
        </p:nvSpPr>
        <p:spPr>
          <a:xfrm>
            <a:off x="971600" y="1196752"/>
            <a:ext cx="7128792" cy="4708981"/>
          </a:xfrm>
          <a:prstGeom prst="rect">
            <a:avLst/>
          </a:prstGeom>
          <a:noFill/>
        </p:spPr>
        <p:txBody>
          <a:bodyPr wrap="square" rtlCol="0">
            <a:spAutoFit/>
          </a:bodyPr>
          <a:lstStyle/>
          <a:p>
            <a:pPr algn="ctr"/>
            <a:r>
              <a:rPr lang="en-US" sz="4000" dirty="0" smtClean="0">
                <a:latin typeface="KG Corner of the Sky" pitchFamily="2" charset="0"/>
              </a:rPr>
              <a:t>Grade 4-</a:t>
            </a:r>
            <a:endParaRPr lang="en-US" sz="4000" dirty="0">
              <a:latin typeface="KG Corner of the Sky" pitchFamily="2" charset="0"/>
            </a:endParaRPr>
          </a:p>
          <a:p>
            <a:pPr algn="ctr"/>
            <a:r>
              <a:rPr lang="en-SG" sz="2000" dirty="0" smtClean="0">
                <a:latin typeface="KG Corner of the Sky" pitchFamily="2" charset="0"/>
              </a:rPr>
              <a:t>Unit 1- Earth’s Changing Surface</a:t>
            </a:r>
          </a:p>
          <a:p>
            <a:pPr algn="ctr"/>
            <a:r>
              <a:rPr lang="en-SG" sz="2000" dirty="0" smtClean="0">
                <a:latin typeface="KG Corner of the Sky" pitchFamily="2" charset="0"/>
              </a:rPr>
              <a:t>Project: Earthquakes- will be designing and building an apartment block in an earthquake prone area</a:t>
            </a:r>
          </a:p>
          <a:p>
            <a:pPr algn="ctr"/>
            <a:r>
              <a:rPr lang="en-SG" sz="2000" b="1" dirty="0" smtClean="0">
                <a:latin typeface="KG Corner of the Sky" pitchFamily="2" charset="0"/>
              </a:rPr>
              <a:t>Unit 2-Energy-</a:t>
            </a:r>
            <a:endParaRPr lang="en-SG" sz="2000" dirty="0" smtClean="0">
              <a:latin typeface="KG Corner of the Sky" pitchFamily="2" charset="0"/>
            </a:endParaRPr>
          </a:p>
          <a:p>
            <a:pPr algn="ctr"/>
            <a:r>
              <a:rPr lang="en-SG" sz="2000" b="1" dirty="0" smtClean="0">
                <a:latin typeface="KG Corner of the Sky" pitchFamily="2" charset="0"/>
              </a:rPr>
              <a:t>Project: Rube Goldberg Machine</a:t>
            </a:r>
            <a:r>
              <a:rPr lang="en-SG" sz="2000" dirty="0" smtClean="0">
                <a:latin typeface="KG Corner of the Sky" pitchFamily="2" charset="0"/>
              </a:rPr>
              <a:t>- Can you create a chain reaction?</a:t>
            </a:r>
          </a:p>
          <a:p>
            <a:pPr algn="ctr"/>
            <a:r>
              <a:rPr lang="en-SG" sz="2000" b="1" dirty="0" smtClean="0">
                <a:latin typeface="KG Corner of the Sky" pitchFamily="2" charset="0"/>
              </a:rPr>
              <a:t>Unit 3-Waves-</a:t>
            </a:r>
          </a:p>
          <a:p>
            <a:pPr algn="ctr"/>
            <a:r>
              <a:rPr lang="en-SG" sz="2000" b="1" dirty="0" smtClean="0">
                <a:latin typeface="KG Corner of the Sky" pitchFamily="2" charset="0"/>
              </a:rPr>
              <a:t>Project:</a:t>
            </a:r>
            <a:r>
              <a:rPr lang="en-SG" sz="2000" dirty="0" smtClean="0">
                <a:latin typeface="KG Corner of the Sky" pitchFamily="2" charset="0"/>
              </a:rPr>
              <a:t>1. Rock Star Challenge</a:t>
            </a:r>
          </a:p>
          <a:p>
            <a:pPr algn="ctr"/>
            <a:r>
              <a:rPr lang="en-SG" sz="2000" b="1" dirty="0" smtClean="0">
                <a:latin typeface="KG Corner of the Sky" pitchFamily="2" charset="0"/>
              </a:rPr>
              <a:t>2.Shadow Puppets</a:t>
            </a:r>
          </a:p>
          <a:p>
            <a:pPr algn="ctr"/>
            <a:r>
              <a:rPr lang="en-SG" sz="2000" b="1" dirty="0" smtClean="0">
                <a:latin typeface="KG Corner of the Sky" pitchFamily="2" charset="0"/>
              </a:rPr>
              <a:t>3.Engineering Task- Design your own form of communication</a:t>
            </a:r>
          </a:p>
          <a:p>
            <a:pPr algn="ctr"/>
            <a:r>
              <a:rPr lang="en-SG" sz="2000" b="1" dirty="0" smtClean="0">
                <a:latin typeface="KG Corner of the Sky" pitchFamily="2" charset="0"/>
              </a:rPr>
              <a:t>Unit 4- Structures &amp; Processes</a:t>
            </a:r>
          </a:p>
          <a:p>
            <a:pPr algn="ctr"/>
            <a:r>
              <a:rPr lang="en-SG" sz="2000" b="1" dirty="0" smtClean="0">
                <a:latin typeface="KG Corner of the Sky" pitchFamily="2" charset="0"/>
              </a:rPr>
              <a:t>Project: Animal Superpower</a:t>
            </a:r>
            <a:endParaRPr lang="en-SG" sz="2000" b="1" dirty="0">
              <a:latin typeface="KG Corner of the Sky" pitchFamily="2" charset="0"/>
            </a:endParaRPr>
          </a:p>
        </p:txBody>
      </p:sp>
    </p:spTree>
    <p:extLst>
      <p:ext uri="{BB962C8B-B14F-4D97-AF65-F5344CB8AC3E}">
        <p14:creationId xmlns:p14="http://schemas.microsoft.com/office/powerpoint/2010/main" val="1212266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 y="908720"/>
            <a:ext cx="9143999" cy="861774"/>
          </a:xfrm>
          <a:prstGeom prst="rect">
            <a:avLst/>
          </a:prstGeom>
          <a:noFill/>
        </p:spPr>
        <p:txBody>
          <a:bodyPr wrap="square" rtlCol="0">
            <a:spAutoFit/>
          </a:bodyPr>
          <a:lstStyle/>
          <a:p>
            <a:pPr algn="ctr"/>
            <a:r>
              <a:rPr lang="en-US" sz="5000" dirty="0" smtClean="0">
                <a:solidFill>
                  <a:srgbClr val="FE0002"/>
                </a:solidFill>
                <a:effectLst>
                  <a:outerShdw blurRad="63500" sx="102000" sy="102000" algn="ctr" rotWithShape="0">
                    <a:prstClr val="black">
                      <a:alpha val="40000"/>
                    </a:prstClr>
                  </a:outerShdw>
                </a:effectLst>
                <a:latin typeface="lucy" pitchFamily="34" charset="0"/>
              </a:rPr>
              <a:t>Science</a:t>
            </a:r>
            <a:endParaRPr lang="en-SG" sz="5000" dirty="0">
              <a:solidFill>
                <a:srgbClr val="FE0002"/>
              </a:solidFill>
              <a:effectLst>
                <a:outerShdw blurRad="63500" sx="102000" sy="102000" algn="ctr" rotWithShape="0">
                  <a:prstClr val="black">
                    <a:alpha val="40000"/>
                  </a:prstClr>
                </a:outerShdw>
              </a:effectLst>
              <a:latin typeface="lucy" pitchFamily="34" charset="0"/>
            </a:endParaRPr>
          </a:p>
        </p:txBody>
      </p:sp>
      <p:sp>
        <p:nvSpPr>
          <p:cNvPr id="5" name="TextBox 4"/>
          <p:cNvSpPr txBox="1"/>
          <p:nvPr/>
        </p:nvSpPr>
        <p:spPr>
          <a:xfrm>
            <a:off x="1007604" y="1916832"/>
            <a:ext cx="7128792" cy="4647426"/>
          </a:xfrm>
          <a:prstGeom prst="rect">
            <a:avLst/>
          </a:prstGeom>
          <a:noFill/>
        </p:spPr>
        <p:txBody>
          <a:bodyPr wrap="square" rtlCol="0">
            <a:spAutoFit/>
          </a:bodyPr>
          <a:lstStyle/>
          <a:p>
            <a:pPr algn="ctr"/>
            <a:r>
              <a:rPr lang="en-US" sz="4000" dirty="0" smtClean="0">
                <a:latin typeface="KG Corner of the Sky" pitchFamily="2" charset="0"/>
              </a:rPr>
              <a:t>Grade 3 </a:t>
            </a:r>
            <a:endParaRPr lang="en-US" sz="4000" dirty="0">
              <a:latin typeface="KG Corner of the Sky" pitchFamily="2" charset="0"/>
            </a:endParaRPr>
          </a:p>
          <a:p>
            <a:pPr algn="ctr"/>
            <a:r>
              <a:rPr lang="en-US" sz="2400" dirty="0" smtClean="0">
                <a:latin typeface="KG Corner of the Sky" pitchFamily="2" charset="0"/>
              </a:rPr>
              <a:t>Unit 1- Physical Science-Force, Interaction &amp;Engineering</a:t>
            </a:r>
          </a:p>
          <a:p>
            <a:pPr algn="ctr"/>
            <a:r>
              <a:rPr lang="en-US" sz="2400" dirty="0" smtClean="0">
                <a:latin typeface="KG Corner of the Sky" pitchFamily="2" charset="0"/>
              </a:rPr>
              <a:t>Project: Rube Goldberg- Build a chain reaction</a:t>
            </a:r>
          </a:p>
          <a:p>
            <a:pPr algn="ctr"/>
            <a:r>
              <a:rPr lang="en-US" sz="2400" dirty="0" smtClean="0">
                <a:latin typeface="KG Corner of the Sky" pitchFamily="2" charset="0"/>
              </a:rPr>
              <a:t>Unit 2- Earth Science-Weather &amp;Climate</a:t>
            </a:r>
          </a:p>
          <a:p>
            <a:pPr algn="ctr"/>
            <a:r>
              <a:rPr lang="en-US" sz="2400" dirty="0" smtClean="0">
                <a:latin typeface="KG Corner of the Sky" pitchFamily="2" charset="0"/>
              </a:rPr>
              <a:t>Project-Build a new shelter to withstand extreme weather &amp; a monthly weather log and oral report</a:t>
            </a:r>
          </a:p>
          <a:p>
            <a:pPr algn="ctr"/>
            <a:r>
              <a:rPr lang="en-US" sz="2400" dirty="0" smtClean="0">
                <a:latin typeface="KG Corner of the Sky" pitchFamily="2" charset="0"/>
              </a:rPr>
              <a:t>Unit 3</a:t>
            </a:r>
            <a:r>
              <a:rPr lang="en-US" sz="2400" dirty="0">
                <a:latin typeface="KG Corner of the Sky" pitchFamily="2" charset="0"/>
              </a:rPr>
              <a:t>-</a:t>
            </a:r>
            <a:r>
              <a:rPr lang="en-US" sz="2400" dirty="0" smtClean="0">
                <a:latin typeface="KG Corner of the Sky" pitchFamily="2" charset="0"/>
              </a:rPr>
              <a:t> Earth Science-Environmental Impact on Organisms</a:t>
            </a:r>
          </a:p>
          <a:p>
            <a:pPr algn="ctr"/>
            <a:r>
              <a:rPr lang="en-US" sz="2400" dirty="0" smtClean="0">
                <a:latin typeface="KG Corner of the Sky" pitchFamily="2" charset="0"/>
              </a:rPr>
              <a:t>Unit 4-Life Cycles-Life Cycles &amp; Traits</a:t>
            </a:r>
          </a:p>
          <a:p>
            <a:pPr algn="ctr"/>
            <a:endParaRPr lang="en-US" sz="4000" dirty="0" smtClean="0">
              <a:latin typeface="KG Corner of the Sky" pitchFamily="2" charset="0"/>
            </a:endParaRPr>
          </a:p>
        </p:txBody>
      </p:sp>
    </p:spTree>
    <p:extLst>
      <p:ext uri="{BB962C8B-B14F-4D97-AF65-F5344CB8AC3E}">
        <p14:creationId xmlns:p14="http://schemas.microsoft.com/office/powerpoint/2010/main" val="11495893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7604" y="1809724"/>
            <a:ext cx="7128792" cy="3539430"/>
          </a:xfrm>
          <a:prstGeom prst="rect">
            <a:avLst/>
          </a:prstGeom>
          <a:noFill/>
        </p:spPr>
        <p:txBody>
          <a:bodyPr wrap="square" rtlCol="0">
            <a:spAutoFit/>
          </a:bodyPr>
          <a:lstStyle/>
          <a:p>
            <a:pPr algn="ctr"/>
            <a:r>
              <a:rPr lang="en-US" sz="3200" dirty="0" smtClean="0">
                <a:latin typeface="KG Corner of the Sky" pitchFamily="2" charset="0"/>
              </a:rPr>
              <a:t>Students who have </a:t>
            </a:r>
            <a:r>
              <a:rPr lang="en-US" sz="3200" dirty="0" err="1" smtClean="0">
                <a:latin typeface="KG Corner of the Sky" pitchFamily="2" charset="0"/>
              </a:rPr>
              <a:t>ipads</a:t>
            </a:r>
            <a:r>
              <a:rPr lang="en-US" sz="3200" dirty="0" smtClean="0">
                <a:latin typeface="KG Corner of the Sky" pitchFamily="2" charset="0"/>
              </a:rPr>
              <a:t> make bring them to science lab. We will be using the Brain Pop App as well as many other science sites and activities. Please make sure your student has internet access at home as they will need to complete web assignments.</a:t>
            </a:r>
            <a:endParaRPr lang="en-SG" sz="3200" dirty="0">
              <a:latin typeface="KG Corner of the Sky" pitchFamily="2" charset="0"/>
            </a:endParaRPr>
          </a:p>
        </p:txBody>
      </p:sp>
    </p:spTree>
    <p:extLst>
      <p:ext uri="{BB962C8B-B14F-4D97-AF65-F5344CB8AC3E}">
        <p14:creationId xmlns:p14="http://schemas.microsoft.com/office/powerpoint/2010/main" val="1666236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4031873"/>
          </a:xfrm>
          <a:prstGeom prst="rect">
            <a:avLst/>
          </a:prstGeom>
          <a:noFill/>
        </p:spPr>
        <p:txBody>
          <a:bodyPr wrap="square" rtlCol="0">
            <a:spAutoFit/>
          </a:bodyPr>
          <a:lstStyle/>
          <a:p>
            <a:pPr algn="ctr"/>
            <a:r>
              <a:rPr lang="en-US" sz="3200" dirty="0" smtClean="0">
                <a:latin typeface="KG Corner of the Sky" pitchFamily="2" charset="0"/>
              </a:rPr>
              <a:t>Students will all need Composition book and always have headphones. They will need to have glue sticks, scissors and crayons from their class supplies. They will also need post its and index cards. I will      request supplies </a:t>
            </a:r>
          </a:p>
          <a:p>
            <a:pPr algn="ctr"/>
            <a:r>
              <a:rPr lang="en-US" sz="3200" dirty="0" smtClean="0">
                <a:latin typeface="KG Corner of the Sky" pitchFamily="2" charset="0"/>
              </a:rPr>
              <a:t>as needed</a:t>
            </a:r>
            <a:endParaRPr lang="en-SG" sz="3200" dirty="0">
              <a:latin typeface="KG Corner of the Sky" pitchFamily="2" charset="0"/>
            </a:endParaRPr>
          </a:p>
        </p:txBody>
      </p:sp>
    </p:spTree>
    <p:extLst>
      <p:ext uri="{BB962C8B-B14F-4D97-AF65-F5344CB8AC3E}">
        <p14:creationId xmlns:p14="http://schemas.microsoft.com/office/powerpoint/2010/main" val="27446816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2616503"/>
            <a:ext cx="7128792" cy="1569660"/>
          </a:xfrm>
          <a:prstGeom prst="rect">
            <a:avLst/>
          </a:prstGeom>
          <a:noFill/>
        </p:spPr>
        <p:txBody>
          <a:bodyPr wrap="square" rtlCol="0">
            <a:spAutoFit/>
          </a:bodyPr>
          <a:lstStyle/>
          <a:p>
            <a:pPr marL="571500" indent="-571500" algn="ctr">
              <a:buFont typeface="Arial"/>
              <a:buChar char="•"/>
            </a:pPr>
            <a:r>
              <a:rPr lang="en-US" sz="3200" dirty="0" smtClean="0">
                <a:latin typeface="KG Corner of the Sky" pitchFamily="2" charset="0"/>
              </a:rPr>
              <a:t>Please sign up for </a:t>
            </a:r>
            <a:r>
              <a:rPr lang="en-US" sz="3200" dirty="0" err="1" smtClean="0">
                <a:latin typeface="KG Corner of the Sky" pitchFamily="2" charset="0"/>
              </a:rPr>
              <a:t>Remind.com</a:t>
            </a:r>
            <a:endParaRPr lang="en-US" sz="3200" dirty="0" smtClean="0">
              <a:latin typeface="KG Corner of the Sky" pitchFamily="2" charset="0"/>
            </a:endParaRPr>
          </a:p>
          <a:p>
            <a:pPr marL="571500" indent="-571500" algn="ctr">
              <a:buFont typeface="Arial"/>
              <a:buChar char="•"/>
            </a:pPr>
            <a:r>
              <a:rPr lang="en-US" sz="3200" dirty="0" smtClean="0">
                <a:latin typeface="KG Corner of the Sky" pitchFamily="2" charset="0"/>
              </a:rPr>
              <a:t>Check website weekly-</a:t>
            </a:r>
            <a:r>
              <a:rPr lang="en-SG" sz="3200" smtClean="0">
                <a:latin typeface="KG Corner of the Sky" pitchFamily="2" charset="0"/>
              </a:rPr>
              <a:t>www.romoshive.weebly.com</a:t>
            </a:r>
            <a:endParaRPr lang="en-US" sz="3200" dirty="0" smtClean="0">
              <a:latin typeface="KG Corner of the Sky" pitchFamily="2" charset="0"/>
            </a:endParaRPr>
          </a:p>
        </p:txBody>
      </p:sp>
    </p:spTree>
    <p:extLst>
      <p:ext uri="{BB962C8B-B14F-4D97-AF65-F5344CB8AC3E}">
        <p14:creationId xmlns:p14="http://schemas.microsoft.com/office/powerpoint/2010/main" val="28159286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3170099"/>
          </a:xfrm>
          <a:prstGeom prst="rect">
            <a:avLst/>
          </a:prstGeom>
          <a:noFill/>
        </p:spPr>
        <p:txBody>
          <a:bodyPr wrap="square" rtlCol="0">
            <a:spAutoFit/>
          </a:bodyPr>
          <a:lstStyle/>
          <a:p>
            <a:pPr algn="ctr"/>
            <a:r>
              <a:rPr lang="en-US" sz="4000" dirty="0" err="1" smtClean="0">
                <a:latin typeface="KG Corner of the Sky" pitchFamily="2" charset="0"/>
              </a:rPr>
              <a:t>Mrs</a:t>
            </a:r>
            <a:r>
              <a:rPr lang="en-US" sz="4000" dirty="0" smtClean="0">
                <a:latin typeface="KG Corner of the Sky" pitchFamily="2" charset="0"/>
              </a:rPr>
              <a:t> Angela </a:t>
            </a:r>
            <a:r>
              <a:rPr lang="en-US" sz="4000" dirty="0" err="1" smtClean="0">
                <a:latin typeface="KG Corner of the Sky" pitchFamily="2" charset="0"/>
              </a:rPr>
              <a:t>Romo</a:t>
            </a:r>
            <a:endParaRPr lang="en-US" sz="4000" dirty="0" smtClean="0">
              <a:latin typeface="KG Corner of the Sky" pitchFamily="2" charset="0"/>
            </a:endParaRPr>
          </a:p>
          <a:p>
            <a:pPr algn="ctr"/>
            <a:r>
              <a:rPr lang="en-US" sz="4000" dirty="0" smtClean="0">
                <a:latin typeface="KG Corner of the Sky" pitchFamily="2" charset="0"/>
              </a:rPr>
              <a:t>California Clear Credential</a:t>
            </a:r>
          </a:p>
          <a:p>
            <a:pPr algn="ctr"/>
            <a:r>
              <a:rPr lang="en-US" sz="4000" dirty="0" smtClean="0">
                <a:latin typeface="KG Corner of the Sky" pitchFamily="2" charset="0"/>
              </a:rPr>
              <a:t>Masters of Art in Elementary Education</a:t>
            </a:r>
          </a:p>
          <a:p>
            <a:pPr algn="ctr"/>
            <a:endParaRPr lang="en-SG" sz="4000" dirty="0">
              <a:latin typeface="KG Corner of the Sky" pitchFamily="2" charset="0"/>
            </a:endParaRPr>
          </a:p>
        </p:txBody>
      </p:sp>
    </p:spTree>
    <p:extLst>
      <p:ext uri="{BB962C8B-B14F-4D97-AF65-F5344CB8AC3E}">
        <p14:creationId xmlns:p14="http://schemas.microsoft.com/office/powerpoint/2010/main" val="41894861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3170099"/>
          </a:xfrm>
          <a:prstGeom prst="rect">
            <a:avLst/>
          </a:prstGeom>
          <a:noFill/>
        </p:spPr>
        <p:txBody>
          <a:bodyPr wrap="square" rtlCol="0">
            <a:spAutoFit/>
          </a:bodyPr>
          <a:lstStyle/>
          <a:p>
            <a:r>
              <a:rPr lang="en-US" sz="4000" dirty="0" smtClean="0">
                <a:latin typeface="KG Corner of the Sky" pitchFamily="2" charset="0"/>
              </a:rPr>
              <a:t>Grade 4: Tuesday &amp; Thursday</a:t>
            </a:r>
          </a:p>
          <a:p>
            <a:r>
              <a:rPr lang="en-US" sz="4000" dirty="0" smtClean="0">
                <a:latin typeface="KG Corner of the Sky" pitchFamily="2" charset="0"/>
              </a:rPr>
              <a:t>    </a:t>
            </a:r>
            <a:r>
              <a:rPr lang="en-US" sz="4000" dirty="0">
                <a:latin typeface="KG Corner of the Sky" pitchFamily="2" charset="0"/>
              </a:rPr>
              <a:t> </a:t>
            </a:r>
            <a:r>
              <a:rPr lang="en-US" sz="4000" dirty="0" smtClean="0">
                <a:latin typeface="KG Corner of the Sky" pitchFamily="2" charset="0"/>
              </a:rPr>
              <a:t>           10:</a:t>
            </a:r>
            <a:r>
              <a:rPr lang="en-US" sz="4000" dirty="0" smtClean="0">
                <a:latin typeface="KG Corner of the Sky" pitchFamily="2" charset="0"/>
              </a:rPr>
              <a:t>15-11:15</a:t>
            </a:r>
            <a:endParaRPr lang="en-US" sz="4000" dirty="0" smtClean="0">
              <a:latin typeface="KG Corner of the Sky" pitchFamily="2" charset="0"/>
            </a:endParaRPr>
          </a:p>
          <a:p>
            <a:r>
              <a:rPr lang="en-US" sz="4000" dirty="0">
                <a:latin typeface="KG Corner of the Sky" pitchFamily="2" charset="0"/>
              </a:rPr>
              <a:t> </a:t>
            </a:r>
            <a:r>
              <a:rPr lang="en-US" sz="4000" dirty="0" smtClean="0">
                <a:latin typeface="KG Corner of the Sky" pitchFamily="2" charset="0"/>
              </a:rPr>
              <a:t>     Grade 3: Monday &amp; Wednesday- 11:00-12:00</a:t>
            </a:r>
            <a:endParaRPr lang="en-SG" sz="4000" dirty="0">
              <a:latin typeface="KG Corner of the Sky" pitchFamily="2" charset="0"/>
            </a:endParaRPr>
          </a:p>
        </p:txBody>
      </p:sp>
    </p:spTree>
    <p:extLst>
      <p:ext uri="{BB962C8B-B14F-4D97-AF65-F5344CB8AC3E}">
        <p14:creationId xmlns:p14="http://schemas.microsoft.com/office/powerpoint/2010/main" val="21328533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4401205"/>
          </a:xfrm>
          <a:prstGeom prst="rect">
            <a:avLst/>
          </a:prstGeom>
          <a:noFill/>
        </p:spPr>
        <p:txBody>
          <a:bodyPr wrap="square" rtlCol="0">
            <a:spAutoFit/>
          </a:bodyPr>
          <a:lstStyle/>
          <a:p>
            <a:pPr marL="742950" indent="-742950" algn="ctr">
              <a:buAutoNum type="arabicPeriod"/>
            </a:pPr>
            <a:r>
              <a:rPr lang="en-US" sz="4000" dirty="0" smtClean="0">
                <a:latin typeface="KG Corner of the Sky" pitchFamily="2" charset="0"/>
              </a:rPr>
              <a:t>Be Prepared</a:t>
            </a:r>
          </a:p>
          <a:p>
            <a:pPr marL="742950" indent="-742950" algn="ctr">
              <a:buAutoNum type="arabicPeriod"/>
            </a:pPr>
            <a:r>
              <a:rPr lang="en-US" sz="4000" dirty="0" smtClean="0">
                <a:latin typeface="KG Corner of the Sky" pitchFamily="2" charset="0"/>
              </a:rPr>
              <a:t>Have all your materials with you!</a:t>
            </a:r>
          </a:p>
          <a:p>
            <a:pPr marL="742950" indent="-742950" algn="ctr">
              <a:buAutoNum type="arabicPeriod"/>
            </a:pPr>
            <a:r>
              <a:rPr lang="en-US" sz="4000" dirty="0" smtClean="0">
                <a:latin typeface="KG Corner of the Sky" pitchFamily="2" charset="0"/>
              </a:rPr>
              <a:t>Follow Directions!</a:t>
            </a:r>
          </a:p>
          <a:p>
            <a:pPr marL="742950" indent="-742950" algn="ctr">
              <a:buAutoNum type="arabicPeriod"/>
            </a:pPr>
            <a:r>
              <a:rPr lang="en-US" sz="4000" dirty="0" smtClean="0">
                <a:latin typeface="KG Corner of the Sky" pitchFamily="2" charset="0"/>
              </a:rPr>
              <a:t>Complete all assignments when due!</a:t>
            </a:r>
          </a:p>
          <a:p>
            <a:pPr marL="742950" indent="-742950" algn="ctr">
              <a:buAutoNum type="arabicPeriod"/>
            </a:pPr>
            <a:r>
              <a:rPr lang="en-US" sz="4000" dirty="0" smtClean="0">
                <a:latin typeface="KG Corner of the Sky" pitchFamily="2" charset="0"/>
              </a:rPr>
              <a:t>Always Do Your Best!</a:t>
            </a:r>
            <a:endParaRPr lang="en-SG" sz="4000" dirty="0">
              <a:latin typeface="KG Corner of the Sky" pitchFamily="2" charset="0"/>
            </a:endParaRPr>
          </a:p>
        </p:txBody>
      </p:sp>
    </p:spTree>
    <p:extLst>
      <p:ext uri="{BB962C8B-B14F-4D97-AF65-F5344CB8AC3E}">
        <p14:creationId xmlns:p14="http://schemas.microsoft.com/office/powerpoint/2010/main" val="23457123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1938992"/>
          </a:xfrm>
          <a:prstGeom prst="rect">
            <a:avLst/>
          </a:prstGeom>
          <a:noFill/>
        </p:spPr>
        <p:txBody>
          <a:bodyPr wrap="square" rtlCol="0">
            <a:spAutoFit/>
          </a:bodyPr>
          <a:lstStyle/>
          <a:p>
            <a:pPr algn="ctr"/>
            <a:r>
              <a:rPr lang="en-US" sz="4000" dirty="0" smtClean="0">
                <a:latin typeface="KG Corner of the Sky" pitchFamily="2" charset="0"/>
              </a:rPr>
              <a:t> 1.Respect Yourself!</a:t>
            </a:r>
          </a:p>
          <a:p>
            <a:pPr algn="ctr"/>
            <a:r>
              <a:rPr lang="en-US" sz="4000" dirty="0" smtClean="0">
                <a:latin typeface="KG Corner of the Sky" pitchFamily="2" charset="0"/>
              </a:rPr>
              <a:t>2. Respect Others!</a:t>
            </a:r>
          </a:p>
          <a:p>
            <a:pPr algn="ctr"/>
            <a:r>
              <a:rPr lang="en-US" sz="4000" dirty="0" smtClean="0">
                <a:latin typeface="KG Corner of the Sky" pitchFamily="2" charset="0"/>
              </a:rPr>
              <a:t>3. Respect Your School!</a:t>
            </a:r>
            <a:endParaRPr lang="en-SG" sz="4000" dirty="0">
              <a:latin typeface="KG Corner of the Sky" pitchFamily="2" charset="0"/>
            </a:endParaRPr>
          </a:p>
        </p:txBody>
      </p:sp>
    </p:spTree>
    <p:extLst>
      <p:ext uri="{BB962C8B-B14F-4D97-AF65-F5344CB8AC3E}">
        <p14:creationId xmlns:p14="http://schemas.microsoft.com/office/powerpoint/2010/main" val="21957996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5755421"/>
          </a:xfrm>
          <a:prstGeom prst="rect">
            <a:avLst/>
          </a:prstGeom>
          <a:noFill/>
        </p:spPr>
        <p:txBody>
          <a:bodyPr wrap="square" rtlCol="0">
            <a:spAutoFit/>
          </a:bodyPr>
          <a:lstStyle/>
          <a:p>
            <a:pPr algn="ctr"/>
            <a:r>
              <a:rPr lang="en-US" sz="3200" dirty="0" smtClean="0">
                <a:latin typeface="KG Corner of the Sky" pitchFamily="2" charset="0"/>
              </a:rPr>
              <a:t>Grades will be based on the Archdiocese Guidelines</a:t>
            </a:r>
          </a:p>
          <a:p>
            <a:pPr algn="ctr"/>
            <a:r>
              <a:rPr lang="en-US" sz="3200" dirty="0" smtClean="0">
                <a:latin typeface="KG Corner of the Sky" pitchFamily="2" charset="0"/>
              </a:rPr>
              <a:t>95-100=A</a:t>
            </a:r>
          </a:p>
          <a:p>
            <a:pPr algn="ctr"/>
            <a:r>
              <a:rPr lang="en-US" sz="3200" dirty="0" smtClean="0">
                <a:latin typeface="KG Corner of the Sky" pitchFamily="2" charset="0"/>
              </a:rPr>
              <a:t>93-94=A-</a:t>
            </a:r>
          </a:p>
          <a:p>
            <a:pPr algn="ctr"/>
            <a:r>
              <a:rPr lang="en-US" sz="3200" dirty="0" smtClean="0">
                <a:latin typeface="KG Corner of the Sky" pitchFamily="2" charset="0"/>
              </a:rPr>
              <a:t>90-92=B+</a:t>
            </a:r>
          </a:p>
          <a:p>
            <a:pPr algn="ctr"/>
            <a:r>
              <a:rPr lang="en-US" sz="3200" dirty="0" smtClean="0">
                <a:latin typeface="KG Corner of the Sky" pitchFamily="2" charset="0"/>
              </a:rPr>
              <a:t>87-89=B</a:t>
            </a:r>
          </a:p>
          <a:p>
            <a:pPr algn="ctr"/>
            <a:r>
              <a:rPr lang="en-US" sz="3200" dirty="0" smtClean="0">
                <a:latin typeface="KG Corner of the Sky" pitchFamily="2" charset="0"/>
              </a:rPr>
              <a:t>84-85=B-</a:t>
            </a:r>
          </a:p>
          <a:p>
            <a:pPr algn="ctr"/>
            <a:r>
              <a:rPr lang="en-US" sz="3200" dirty="0" smtClean="0">
                <a:latin typeface="KG Corner of the Sky" pitchFamily="2" charset="0"/>
              </a:rPr>
              <a:t>80-84=C+</a:t>
            </a:r>
          </a:p>
          <a:p>
            <a:pPr algn="ctr"/>
            <a:endParaRPr lang="en-US" sz="4000" dirty="0" smtClean="0">
              <a:latin typeface="KG Corner of the Sky" pitchFamily="2" charset="0"/>
            </a:endParaRPr>
          </a:p>
          <a:p>
            <a:pPr algn="ctr"/>
            <a:endParaRPr lang="en-SG" sz="7200" dirty="0">
              <a:latin typeface="KG Corner of the Sky" pitchFamily="2" charset="0"/>
            </a:endParaRPr>
          </a:p>
        </p:txBody>
      </p:sp>
    </p:spTree>
    <p:extLst>
      <p:ext uri="{BB962C8B-B14F-4D97-AF65-F5344CB8AC3E}">
        <p14:creationId xmlns:p14="http://schemas.microsoft.com/office/powerpoint/2010/main" val="2324227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4154983"/>
          </a:xfrm>
          <a:prstGeom prst="rect">
            <a:avLst/>
          </a:prstGeom>
          <a:noFill/>
        </p:spPr>
        <p:txBody>
          <a:bodyPr wrap="square" rtlCol="0">
            <a:spAutoFit/>
          </a:bodyPr>
          <a:lstStyle/>
          <a:p>
            <a:pPr algn="ctr"/>
            <a:r>
              <a:rPr lang="en-US" sz="2400" dirty="0" smtClean="0">
                <a:latin typeface="KG Corner of the Sky" pitchFamily="2" charset="0"/>
              </a:rPr>
              <a:t>Students will have homework-some more than others depending on how well they use their time during lab. Some labs might take us two weeks so there is no set schedule for the vocabulary or homework. Students must come to lab with definition&amp; illustration in their science notebooks. Missing </a:t>
            </a:r>
            <a:r>
              <a:rPr lang="en-US" sz="2400" dirty="0" smtClean="0">
                <a:latin typeface="KG Corner of the Sky" pitchFamily="2" charset="0"/>
              </a:rPr>
              <a:t>labs must </a:t>
            </a:r>
            <a:r>
              <a:rPr lang="en-US" sz="2400" dirty="0" smtClean="0">
                <a:latin typeface="KG Corner of the Sky" pitchFamily="2" charset="0"/>
              </a:rPr>
              <a:t>be completed at “Make Up Wednesday</a:t>
            </a:r>
            <a:r>
              <a:rPr lang="en-US" sz="2400" dirty="0" smtClean="0">
                <a:latin typeface="KG Corner of the Sky" pitchFamily="2" charset="0"/>
              </a:rPr>
              <a:t>” or at </a:t>
            </a:r>
            <a:r>
              <a:rPr lang="en-US" sz="2400" dirty="0" err="1" smtClean="0">
                <a:latin typeface="KG Corner of the Sky" pitchFamily="2" charset="0"/>
              </a:rPr>
              <a:t>home.I</a:t>
            </a:r>
            <a:r>
              <a:rPr lang="en-US" sz="2400" dirty="0" smtClean="0">
                <a:latin typeface="KG Corner of the Sky" pitchFamily="2" charset="0"/>
              </a:rPr>
              <a:t> do not accept late work.</a:t>
            </a:r>
            <a:endParaRPr lang="en-US" sz="2400" dirty="0" smtClean="0">
              <a:latin typeface="KG Corner of the Sky" pitchFamily="2" charset="0"/>
            </a:endParaRPr>
          </a:p>
        </p:txBody>
      </p:sp>
    </p:spTree>
    <p:extLst>
      <p:ext uri="{BB962C8B-B14F-4D97-AF65-F5344CB8AC3E}">
        <p14:creationId xmlns:p14="http://schemas.microsoft.com/office/powerpoint/2010/main" val="2992913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07604" y="1809724"/>
            <a:ext cx="7128792" cy="4154984"/>
          </a:xfrm>
          <a:prstGeom prst="rect">
            <a:avLst/>
          </a:prstGeom>
          <a:noFill/>
        </p:spPr>
        <p:txBody>
          <a:bodyPr wrap="square" rtlCol="0">
            <a:spAutoFit/>
          </a:bodyPr>
          <a:lstStyle/>
          <a:p>
            <a:pPr algn="ctr"/>
            <a:r>
              <a:rPr lang="en-US" sz="4000" dirty="0" smtClean="0">
                <a:latin typeface="KG Corner of the Sky" pitchFamily="2" charset="0"/>
              </a:rPr>
              <a:t>Absent</a:t>
            </a:r>
          </a:p>
          <a:p>
            <a:pPr algn="ctr"/>
            <a:r>
              <a:rPr lang="en-US" sz="2800" dirty="0" smtClean="0">
                <a:latin typeface="KG Corner of the Sky" pitchFamily="2" charset="0"/>
              </a:rPr>
              <a:t>If a student is absent it is their responsibility to check the MIA board for their work. I will be having “Work It Wednesday”-students who need to make up work must come at recess, lunch and/or after school until 4:00 to make up their assignments.</a:t>
            </a:r>
          </a:p>
          <a:p>
            <a:pPr algn="ctr"/>
            <a:r>
              <a:rPr lang="en-US" sz="2800" dirty="0" smtClean="0">
                <a:latin typeface="KG Corner of the Sky" pitchFamily="2" charset="0"/>
              </a:rPr>
              <a:t>They are given one day per day absent to make up missed work.</a:t>
            </a:r>
            <a:endParaRPr lang="en-SG" sz="2800" dirty="0">
              <a:latin typeface="KG Corner of the Sky" pitchFamily="2" charset="0"/>
            </a:endParaRPr>
          </a:p>
        </p:txBody>
      </p:sp>
    </p:spTree>
    <p:extLst>
      <p:ext uri="{BB962C8B-B14F-4D97-AF65-F5344CB8AC3E}">
        <p14:creationId xmlns:p14="http://schemas.microsoft.com/office/powerpoint/2010/main" val="29919523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07604" y="1809724"/>
            <a:ext cx="7128792" cy="3785652"/>
          </a:xfrm>
          <a:prstGeom prst="rect">
            <a:avLst/>
          </a:prstGeom>
          <a:noFill/>
        </p:spPr>
        <p:txBody>
          <a:bodyPr wrap="square" rtlCol="0">
            <a:spAutoFit/>
          </a:bodyPr>
          <a:lstStyle/>
          <a:p>
            <a:pPr algn="ctr"/>
            <a:r>
              <a:rPr lang="en-US" sz="4000" dirty="0" smtClean="0">
                <a:latin typeface="KG Corner of the Sky" pitchFamily="2" charset="0"/>
              </a:rPr>
              <a:t>We will be following the Next Generation Science Standards. The link for each grade is on my website. We will be starting the year with Physical Science.</a:t>
            </a:r>
            <a:endParaRPr lang="en-SG" sz="4000" dirty="0">
              <a:latin typeface="KG Corner of the Sky" pitchFamily="2" charset="0"/>
            </a:endParaRPr>
          </a:p>
        </p:txBody>
      </p:sp>
    </p:spTree>
    <p:extLst>
      <p:ext uri="{BB962C8B-B14F-4D97-AF65-F5344CB8AC3E}">
        <p14:creationId xmlns:p14="http://schemas.microsoft.com/office/powerpoint/2010/main" val="10947179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552</Words>
  <Application>Microsoft Macintosh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Jhoanna Salcedo</dc:creator>
  <cp:lastModifiedBy>admin</cp:lastModifiedBy>
  <cp:revision>30</cp:revision>
  <dcterms:created xsi:type="dcterms:W3CDTF">2015-07-28T14:54:18Z</dcterms:created>
  <dcterms:modified xsi:type="dcterms:W3CDTF">2019-07-26T19:27:05Z</dcterms:modified>
</cp:coreProperties>
</file>